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967" r:id="rId1"/>
    <p:sldMasterId id="2147483970" r:id="rId2"/>
  </p:sldMasterIdLst>
  <p:notesMasterIdLst>
    <p:notesMasterId r:id="rId26"/>
  </p:notesMasterIdLst>
  <p:handoutMasterIdLst>
    <p:handoutMasterId r:id="rId27"/>
  </p:handoutMasterIdLst>
  <p:sldIdLst>
    <p:sldId id="860" r:id="rId3"/>
    <p:sldId id="815" r:id="rId4"/>
    <p:sldId id="819" r:id="rId5"/>
    <p:sldId id="800" r:id="rId6"/>
    <p:sldId id="859" r:id="rId7"/>
    <p:sldId id="825" r:id="rId8"/>
    <p:sldId id="855" r:id="rId9"/>
    <p:sldId id="847" r:id="rId10"/>
    <p:sldId id="848" r:id="rId11"/>
    <p:sldId id="846" r:id="rId12"/>
    <p:sldId id="849" r:id="rId13"/>
    <p:sldId id="841" r:id="rId14"/>
    <p:sldId id="839" r:id="rId15"/>
    <p:sldId id="842" r:id="rId16"/>
    <p:sldId id="843" r:id="rId17"/>
    <p:sldId id="850" r:id="rId18"/>
    <p:sldId id="851" r:id="rId19"/>
    <p:sldId id="852" r:id="rId20"/>
    <p:sldId id="853" r:id="rId21"/>
    <p:sldId id="856" r:id="rId22"/>
    <p:sldId id="857" r:id="rId23"/>
    <p:sldId id="858" r:id="rId24"/>
    <p:sldId id="861" r:id="rId2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99FFCC"/>
    <a:srgbClr val="00FF00"/>
    <a:srgbClr val="FF0000"/>
    <a:srgbClr val="FF6600"/>
    <a:srgbClr val="000066"/>
    <a:srgbClr val="FF33CC"/>
    <a:srgbClr val="FF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50000" autoAdjust="0"/>
    <p:restoredTop sz="70681" autoAdjust="0"/>
  </p:normalViewPr>
  <p:slideViewPr>
    <p:cSldViewPr>
      <p:cViewPr varScale="1">
        <p:scale>
          <a:sx n="81" d="100"/>
          <a:sy n="81" d="100"/>
        </p:scale>
        <p:origin x="23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7" d="100"/>
          <a:sy n="147" d="100"/>
        </p:scale>
        <p:origin x="2744" y="-44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 dirty="0">
                <a:latin typeface="Tahoma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</a:defRPr>
            </a:lvl1pPr>
          </a:lstStyle>
          <a:p>
            <a:pPr>
              <a:defRPr/>
            </a:pPr>
            <a:fld id="{7B84F0AD-B8EC-4E4C-96AB-90A3127EB2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86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60888"/>
            <a:ext cx="5943600" cy="43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56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ts val="363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56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8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27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73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81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42506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3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6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33033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3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9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2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823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92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DA82-48AB-4745-8629-3668DB67C8B1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6A6-282E-E54B-AF36-B8A1506CE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DA82-48AB-4745-8629-3668DB67C8B1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6A6-282E-E54B-AF36-B8A1506CE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3200"/>
            </a:lvl1pPr>
            <a:lvl2pPr>
              <a:lnSpc>
                <a:spcPct val="100000"/>
              </a:lnSpc>
              <a:spcBef>
                <a:spcPts val="1000"/>
              </a:spcBef>
              <a:defRPr/>
            </a:lvl2pPr>
            <a:lvl3pPr>
              <a:lnSpc>
                <a:spcPct val="100000"/>
              </a:lnSpc>
              <a:spcBef>
                <a:spcPts val="1000"/>
              </a:spcBef>
              <a:defRPr/>
            </a:lvl3pPr>
            <a:lvl4pPr>
              <a:lnSpc>
                <a:spcPct val="100000"/>
              </a:lnSpc>
              <a:spcBef>
                <a:spcPts val="1000"/>
              </a:spcBef>
              <a:defRPr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9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295400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022811"/>
            <a:ext cx="10881360" cy="371726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364480" cy="48078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5342255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023520"/>
            <a:ext cx="5342255" cy="41661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95400"/>
            <a:ext cx="5364480" cy="594360"/>
          </a:xfrm>
        </p:spPr>
        <p:txBody>
          <a:bodyPr anchor="t" anchorCtr="0"/>
          <a:lstStyle>
            <a:lvl1pPr marL="0" indent="0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23520"/>
            <a:ext cx="5364480" cy="416614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1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295400"/>
            <a:ext cx="6163956" cy="47071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295400"/>
            <a:ext cx="4240530" cy="4707194"/>
          </a:xfr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7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488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34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8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295400"/>
            <a:ext cx="10881360" cy="489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524" y="6311900"/>
            <a:ext cx="12188952" cy="548640"/>
            <a:chOff x="1524" y="6311900"/>
            <a:chExt cx="12188952" cy="548640"/>
          </a:xfrm>
        </p:grpSpPr>
        <p:sp>
          <p:nvSpPr>
            <p:cNvPr id="13" name="Rectangle 12"/>
            <p:cNvSpPr/>
            <p:nvPr/>
          </p:nvSpPr>
          <p:spPr>
            <a:xfrm>
              <a:off x="1524" y="6311900"/>
              <a:ext cx="12188952" cy="54864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 bwMode="white">
            <a:xfrm>
              <a:off x="1016000" y="6311900"/>
              <a:ext cx="0" cy="54610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909" y="6439685"/>
              <a:ext cx="559187" cy="2987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 bwMode="gray">
            <a:xfrm>
              <a:off x="5457613" y="640028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1800" dirty="0">
                  <a:solidFill>
                    <a:schemeClr val="bg1"/>
                  </a:solidFill>
                  <a:latin typeface="Gill Sans MT"/>
                </a:rPr>
                <a:t>SEC555</a:t>
              </a:r>
              <a:r>
                <a:rPr lang="en-US" sz="1800" baseline="0" dirty="0">
                  <a:solidFill>
                    <a:schemeClr val="bg1"/>
                  </a:solidFill>
                  <a:latin typeface="Gill Sans MT"/>
                </a:rPr>
                <a:t> | SIEM with Tactical Analytics</a:t>
              </a:r>
              <a:endParaRPr lang="en-US" sz="1800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553613" y="6325670"/>
            <a:ext cx="65379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i="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C446D-6113-E749-B2D6-33109B9D4DC9}" type="slidenum">
              <a:rPr lang="en-US" sz="1600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9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277813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2475" indent="-292100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223838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563" indent="-238125" algn="l" defTabSz="914400" rtl="0" eaLnBrk="1" latinLnBrk="0" hangingPunct="1">
        <a:lnSpc>
          <a:spcPct val="90000"/>
        </a:lnSpc>
        <a:spcBef>
          <a:spcPts val="1000"/>
        </a:spcBef>
        <a:buFont typeface="Courier New" charset="0"/>
        <a:buChar char="o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/NXLog-AutoConfi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PPER/presenta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HASecuritySolu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SEC555-APAC_Garc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Top1M Filtering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- </a:t>
            </a:r>
            <a:r>
              <a:rPr lang="en-US" dirty="0" err="1"/>
              <a:t>approx</a:t>
            </a:r>
            <a:r>
              <a:rPr lang="en-US" dirty="0"/>
              <a:t> &lt; 90% logs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8" y="2310460"/>
            <a:ext cx="5341937" cy="35928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302985"/>
            <a:ext cx="5364163" cy="36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Phishing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SIEM techniques use insider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Such as fuzzy phishing searches</a:t>
            </a:r>
          </a:p>
          <a:p>
            <a:r>
              <a:rPr lang="en-US" dirty="0"/>
              <a:t>Take legitimate company domains and look for variants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Extremely effective against phishing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Best used in combination with email alerts or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Great for targeted attacks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029412"/>
            <a:ext cx="7467600" cy="11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7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Analytics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 logs are incredibly powerful yet underutilized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 much emphasis on “insert security product here”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enough visibility on desktops/laptops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Endpoint logs can readily be operationalized</a:t>
            </a:r>
          </a:p>
          <a:p>
            <a:r>
              <a:rPr lang="en-US" dirty="0"/>
              <a:t>Strategies such as below can be used to detect attacks using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Long command 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Unauthorized service creations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Malicious PowerShell use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4200" y="4269859"/>
            <a:ext cx="4953000" cy="182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Internal Pivoting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Brute force logins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Whitelist evasion</a:t>
            </a:r>
          </a:p>
        </p:txBody>
      </p:sp>
    </p:spTree>
    <p:extLst>
      <p:ext uri="{BB962C8B-B14F-4D97-AF65-F5344CB8AC3E}">
        <p14:creationId xmlns:p14="http://schemas.microsoft.com/office/powerpoint/2010/main" val="315160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Creation Gone Bad (Event ID: 7045)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attack techniques</a:t>
            </a:r>
            <a:br>
              <a:rPr lang="en-US" dirty="0"/>
            </a:br>
            <a:r>
              <a:rPr lang="en-US" dirty="0"/>
              <a:t>create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 example is of</a:t>
            </a:r>
            <a:br>
              <a:rPr lang="en-US" dirty="0"/>
            </a:br>
            <a:r>
              <a:rPr lang="en-US" dirty="0"/>
              <a:t>Meterpreter compromise</a:t>
            </a:r>
            <a:br>
              <a:rPr lang="en-US" dirty="0"/>
            </a:br>
            <a:r>
              <a:rPr lang="en-US" dirty="0"/>
              <a:t>through </a:t>
            </a:r>
            <a:r>
              <a:rPr lang="en-US" dirty="0" err="1"/>
              <a:t>PSExec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Bottom event is of</a:t>
            </a:r>
            <a:br>
              <a:rPr lang="en-US" dirty="0"/>
            </a:br>
            <a:r>
              <a:rPr lang="en-US" dirty="0"/>
              <a:t>privilege escalation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981" b="21593"/>
          <a:stretch/>
        </p:blipFill>
        <p:spPr>
          <a:xfrm>
            <a:off x="5943600" y="1219200"/>
            <a:ext cx="57150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5842"/>
          <a:stretch/>
        </p:blipFill>
        <p:spPr>
          <a:xfrm>
            <a:off x="5943600" y="4069465"/>
            <a:ext cx="5334001" cy="18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Attacks (Event ID: 4104 or 4688)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is now commonly used for modern attacks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1" y="1981200"/>
            <a:ext cx="11043249" cy="2008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31" y="4124400"/>
            <a:ext cx="9881447" cy="204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42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NirSoft</a:t>
            </a:r>
            <a:r>
              <a:rPr lang="en-US" dirty="0"/>
              <a:t> USBDeview</a:t>
            </a:r>
            <a:r>
              <a:rPr lang="en-US" baseline="30000" dirty="0"/>
              <a:t>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 is</a:t>
            </a:r>
            <a:br>
              <a:rPr lang="en-US" dirty="0"/>
            </a:br>
            <a:r>
              <a:rPr lang="en-US" dirty="0"/>
              <a:t>acceptable/preferred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Possible to run 3</a:t>
            </a:r>
            <a:r>
              <a:rPr lang="en-US" baseline="30000" dirty="0"/>
              <a:t>rd</a:t>
            </a:r>
            <a:br>
              <a:rPr lang="en-US" dirty="0"/>
            </a:br>
            <a:r>
              <a:rPr lang="en-US" dirty="0"/>
              <a:t>party tool once a</a:t>
            </a:r>
            <a:br>
              <a:rPr lang="en-US" dirty="0"/>
            </a:br>
            <a:r>
              <a:rPr lang="en-US" dirty="0"/>
              <a:t>day and log to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Better late than</a:t>
            </a:r>
            <a:br>
              <a:rPr lang="en-US" dirty="0"/>
            </a:br>
            <a:r>
              <a:rPr lang="en-US" dirty="0"/>
              <a:t>never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1295401"/>
            <a:ext cx="6888480" cy="3455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181724"/>
            <a:ext cx="9476190" cy="990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4644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Auditing (Event ID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scripts/malware often used to find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Social security #, credit card #, or drivers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Operate by enumerating and reading through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ignores hidden folders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38600"/>
            <a:ext cx="3294193" cy="1723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743536"/>
            <a:ext cx="6076144" cy="242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Querying (Event ID 4662 and 4663)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 all users can list group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Attackers enumerate members to find users to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alternative methods to list group members</a:t>
            </a:r>
          </a:p>
          <a:p>
            <a:r>
              <a:rPr lang="en-US" dirty="0"/>
              <a:t>Mickey </a:t>
            </a:r>
            <a:r>
              <a:rPr lang="en-US" dirty="0" err="1"/>
              <a:t>Perre</a:t>
            </a:r>
            <a:r>
              <a:rPr lang="en-US" dirty="0"/>
              <a:t> has a blog on detecting this behavior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auditing can capture read member 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Combined with agent/aggregator filters = </a:t>
            </a:r>
            <a:r>
              <a:rPr lang="en-US" dirty="0">
                <a:solidFill>
                  <a:srgbClr val="FF0000"/>
                </a:solidFill>
              </a:rPr>
              <a:t>AWESOME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2629029"/>
            <a:ext cx="7695238" cy="1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805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 (Honeytokens Against Leveraging OSINT)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users can be created publicly to combat recon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be just in hidden metadata and/or key public sites</a:t>
            </a:r>
          </a:p>
          <a:p>
            <a:r>
              <a:rPr lang="en-US" dirty="0"/>
              <a:t>Example: Peter Parker(pparker@sec555.com)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LinkedIn, Facebook, Adobe, PGP, </a:t>
            </a:r>
            <a:r>
              <a:rPr lang="en-US" dirty="0" err="1"/>
              <a:t>Github</a:t>
            </a:r>
            <a:r>
              <a:rPr lang="en-US" dirty="0"/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Likely to be picked up during OSINT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Eventually may make compromised account 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Takes minimal time to setup… can get fairly elaborate</a:t>
            </a:r>
          </a:p>
          <a:p>
            <a:r>
              <a:rPr lang="en-US" dirty="0"/>
              <a:t>Activity from this account is malicious and provides context</a:t>
            </a:r>
          </a:p>
        </p:txBody>
      </p:sp>
    </p:spTree>
    <p:extLst>
      <p:ext uri="{BB962C8B-B14F-4D97-AF65-F5344CB8AC3E}">
        <p14:creationId xmlns:p14="http://schemas.microsoft.com/office/powerpoint/2010/main" val="295214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Austin Taylor wrote a beacon discovery script called </a:t>
            </a:r>
            <a:r>
              <a:rPr lang="en-US" b="1" dirty="0"/>
              <a:t>Flare</a:t>
            </a:r>
            <a:endParaRPr lang="en-US" b="1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Uses Elasticsearch to crawl historical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Identifies connections with consistent beaconing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analysis of custom time periods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Additional capabilities being baked 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872" y="3962400"/>
            <a:ext cx="2813178" cy="2057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b="46460"/>
          <a:stretch/>
        </p:blipFill>
        <p:spPr>
          <a:xfrm>
            <a:off x="655320" y="3770086"/>
            <a:ext cx="7677539" cy="16745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44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SEC555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Logs Made into Actionable Detects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Justin Henderson (GSE # 108) and Tim Garcia (Certified Instructor) </a:t>
            </a:r>
          </a:p>
          <a:p>
            <a:r>
              <a:rPr lang="en-US" sz="2800" dirty="0"/>
              <a:t>@</a:t>
            </a:r>
            <a:r>
              <a:rPr lang="en-US" sz="2800" dirty="0" err="1"/>
              <a:t>SecurityMapper</a:t>
            </a:r>
            <a:r>
              <a:rPr lang="en-US" sz="2800" dirty="0"/>
              <a:t> and @tbg911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Presentation based on SEC555: SIEM with Tactical Analytics</a:t>
            </a:r>
          </a:p>
        </p:txBody>
      </p:sp>
    </p:spTree>
    <p:extLst>
      <p:ext uri="{BB962C8B-B14F-4D97-AF65-F5344CB8AC3E}">
        <p14:creationId xmlns:p14="http://schemas.microsoft.com/office/powerpoint/2010/main" val="342648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 ALL THE THINGS - Collect all the  logs">
            <a:extLst>
              <a:ext uri="{FF2B5EF4-FFF2-40B4-BE49-F238E27FC236}">
                <a16:creationId xmlns:a16="http://schemas.microsoft.com/office/drawing/2014/main" id="{80C4433E-6E7D-40AC-A380-EF228080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496" y="33147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45B760-1B68-4D2C-83DB-637EC58D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Untraditional Log Collection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46D53-5A65-462A-B411-2D0C18AD9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you spend your time specifies what you care about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90% log collection != 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needs to be spent on </a:t>
            </a:r>
            <a:r>
              <a:rPr lang="en-US" b="1" dirty="0"/>
              <a:t>detection</a:t>
            </a:r>
          </a:p>
          <a:p>
            <a:r>
              <a:rPr lang="en-US" dirty="0"/>
              <a:t>Focus should be on tactical log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Automate, automate, and automate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generate logs in a neutral</a:t>
            </a:r>
            <a:br>
              <a:rPr lang="en-US" dirty="0"/>
            </a:br>
            <a:r>
              <a:rPr lang="en-US" dirty="0"/>
              <a:t>and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129430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NXLog</a:t>
            </a:r>
            <a:r>
              <a:rPr lang="en-US" dirty="0"/>
              <a:t> </a:t>
            </a:r>
            <a:r>
              <a:rPr lang="en-US" dirty="0" err="1"/>
              <a:t>AutoConfig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Overcomes log agent deficiencies and is a functional proof of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https://github.com/SMAPPER/NXLog-AutoConfig</a:t>
            </a:r>
            <a:endParaRPr lang="en-US" dirty="0"/>
          </a:p>
          <a:p>
            <a:r>
              <a:rPr lang="en-US" dirty="0"/>
              <a:t>Checks systems each day looking for components (IIS,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found, automatically configures for consistency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dirty="0"/>
              <a:t>Or initial configuration…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Then sets up agent to start shipping logs</a:t>
            </a:r>
          </a:p>
          <a:p>
            <a:r>
              <a:rPr lang="en-US" dirty="0"/>
              <a:t>Use case organization spent lots of time managing agents</a:t>
            </a:r>
          </a:p>
        </p:txBody>
      </p:sp>
    </p:spTree>
    <p:extLst>
      <p:ext uri="{BB962C8B-B14F-4D97-AF65-F5344CB8AC3E}">
        <p14:creationId xmlns:p14="http://schemas.microsoft.com/office/powerpoint/2010/main" val="13414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Network Extraction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Traditional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/>
              <a:t>Multiple collection points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Network Extraction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ctr"/>
            <a:r>
              <a:rPr lang="en-US" dirty="0"/>
              <a:t>Single collection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2437" y="5152371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DNS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3200" y="5156545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SMTP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0" y="5152371"/>
            <a:ext cx="12192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Web Proxy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3338470"/>
            <a:ext cx="21335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 Aggregator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640" y="3429000"/>
            <a:ext cx="213359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 Aggregator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6967" y="5181600"/>
            <a:ext cx="27349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Network</a:t>
            </a:r>
          </a:p>
          <a:p>
            <a:pPr algn="ctr"/>
            <a:r>
              <a:rPr lang="en-US" sz="2800" dirty="0"/>
              <a:t>Extraction Sensor</a:t>
            </a:r>
          </a:p>
        </p:txBody>
      </p:sp>
      <p:cxnSp>
        <p:nvCxnSpPr>
          <p:cNvPr id="22" name="Straight Arrow Connector 21"/>
          <p:cNvCxnSpPr>
            <a:stCxn id="14" idx="0"/>
          </p:cNvCxnSpPr>
          <p:nvPr/>
        </p:nvCxnSpPr>
        <p:spPr>
          <a:xfrm flipH="1" flipV="1">
            <a:off x="4267200" y="4419600"/>
            <a:ext cx="838200" cy="732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</p:cNvCxnSpPr>
          <p:nvPr/>
        </p:nvCxnSpPr>
        <p:spPr>
          <a:xfrm flipV="1">
            <a:off x="3352800" y="4356088"/>
            <a:ext cx="0" cy="800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0"/>
          </p:cNvCxnSpPr>
          <p:nvPr/>
        </p:nvCxnSpPr>
        <p:spPr>
          <a:xfrm flipV="1">
            <a:off x="1382037" y="4426337"/>
            <a:ext cx="783769" cy="7260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854439" y="4502537"/>
            <a:ext cx="0" cy="526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29065" y="4495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 or syslog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13964" y="440454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 or syslog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4071" y="4370832"/>
            <a:ext cx="87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38401" y="4555152"/>
            <a:ext cx="87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" y="2552675"/>
            <a:ext cx="15934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DNS logs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4504" y="2578721"/>
            <a:ext cx="18635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SMTP logs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84211" y="2591216"/>
            <a:ext cx="17588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logs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30808" y="2591216"/>
            <a:ext cx="15934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DNS logs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41912" y="2617262"/>
            <a:ext cx="18635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SMTP logs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81619" y="2629757"/>
            <a:ext cx="17588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 logs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267200" y="3091422"/>
            <a:ext cx="228599" cy="2470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17519" y="3091422"/>
            <a:ext cx="35281" cy="1650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1828800" y="3132418"/>
            <a:ext cx="415704" cy="193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524433" y="3132418"/>
            <a:ext cx="541310" cy="206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854439" y="3124200"/>
            <a:ext cx="1" cy="2780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21239" y="3198357"/>
            <a:ext cx="365761" cy="140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Bro Ey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536" y="5320163"/>
            <a:ext cx="707443" cy="6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6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SEC555-APAC_Garc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3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</p:spPr>
        <p:txBody>
          <a:bodyPr/>
          <a:lstStyle/>
          <a:p>
            <a:r>
              <a:rPr lang="en-US" dirty="0"/>
              <a:t>Justin Henderson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Author of SEC555: SIEM with Tactical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GIAC GSE # 108, Cyber Guardian Blue and 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58 industry certifications (need to get a new hobby)</a:t>
            </a:r>
          </a:p>
          <a:p>
            <a:r>
              <a:rPr lang="en-US" dirty="0"/>
              <a:t>Tim Garcia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Information Security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SANS Certified Instructor Cyber Defense curriculum </a:t>
            </a:r>
            <a:br>
              <a:rPr lang="en-US" sz="3000" dirty="0"/>
            </a:br>
            <a:r>
              <a:rPr lang="en-US" sz="3000" dirty="0"/>
              <a:t>(SEC 301, 401, 501, 511, and 555)</a:t>
            </a:r>
          </a:p>
          <a:p>
            <a:endParaRPr lang="en-US" dirty="0"/>
          </a:p>
        </p:txBody>
      </p:sp>
      <p:pic>
        <p:nvPicPr>
          <p:cNvPr id="1028" name="Picture 4" descr="https://www.sans.org/images/instructor-headshots/justin-henderson.jpg">
            <a:extLst>
              <a:ext uri="{FF2B5EF4-FFF2-40B4-BE49-F238E27FC236}">
                <a16:creationId xmlns:a16="http://schemas.microsoft.com/office/drawing/2014/main" id="{1A6B4CAB-5ECB-4C44-8939-08B61328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55" y="1295400"/>
            <a:ext cx="10001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sans.org/images/instructor-headshots/tim-garcia.jpg">
            <a:extLst>
              <a:ext uri="{FF2B5EF4-FFF2-40B4-BE49-F238E27FC236}">
                <a16:creationId xmlns:a16="http://schemas.microsoft.com/office/drawing/2014/main" id="{E63194F1-6DE9-4CE1-B833-2224D3D6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854" y="3352800"/>
            <a:ext cx="952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3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 of this talk is available at:</a:t>
            </a:r>
            <a:br>
              <a:rPr lang="en-US" dirty="0"/>
            </a:br>
            <a:r>
              <a:rPr lang="en-US" dirty="0">
                <a:hlinkClick r:id="rId3"/>
              </a:rPr>
              <a:t>https://github.com/SMAPPER/presentations</a:t>
            </a:r>
            <a:endParaRPr lang="en-US" dirty="0"/>
          </a:p>
          <a:p>
            <a:br>
              <a:rPr lang="en-US" b="1" dirty="0"/>
            </a:br>
            <a:r>
              <a:rPr lang="en-US" b="1" dirty="0"/>
              <a:t>More free stuff</a:t>
            </a:r>
            <a:r>
              <a:rPr lang="en-US" dirty="0"/>
              <a:t>:  </a:t>
            </a:r>
            <a:r>
              <a:rPr lang="en-US" dirty="0">
                <a:hlinkClick r:id="rId4"/>
              </a:rPr>
              <a:t>https://github.com/HASecuritySolutions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Disclaimer</a:t>
            </a:r>
            <a:r>
              <a:rPr lang="en-US" dirty="0"/>
              <a:t>: This talk is NOT about bashing SIEM solutions or promoting one vendor/solution over others</a:t>
            </a:r>
          </a:p>
          <a:p>
            <a:endParaRPr lang="en-US" dirty="0"/>
          </a:p>
          <a:p>
            <a:pPr marL="860425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8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Webcast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Getting the most out of your logs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Improve visibility into your organization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Create actionable detects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Use the attackers techniques against them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Tune your SIEM for tactical Analysis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Enrichment and Adding Context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 Service Logs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Enrichment Techniques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019838"/>
            <a:ext cx="4169936" cy="122856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HTTPS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SMTP</a:t>
            </a:r>
          </a:p>
          <a:p>
            <a:r>
              <a:rPr lang="en-US" dirty="0"/>
              <a:t>Almost every network uses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noise = lots of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Yet can be high value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5168" y="2023520"/>
            <a:ext cx="5361511" cy="4166143"/>
          </a:xfrm>
        </p:spPr>
        <p:txBody>
          <a:bodyPr/>
          <a:lstStyle/>
          <a:p>
            <a:r>
              <a:rPr lang="en-US" sz="2800" dirty="0"/>
              <a:t>Low value logs can morph into highly actionable detects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Baby Domains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Entropy Test (PH Imbalance)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Invalid Fields (wrong state)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Fuzzy Phishing</a:t>
            </a:r>
          </a:p>
        </p:txBody>
      </p:sp>
    </p:spTree>
    <p:extLst>
      <p:ext uri="{BB962C8B-B14F-4D97-AF65-F5344CB8AC3E}">
        <p14:creationId xmlns:p14="http://schemas.microsoft.com/office/powerpoint/2010/main" val="167870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to Extraordinary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query</a:t>
            </a:r>
            <a:r>
              <a:rPr lang="en-US" dirty="0"/>
              <a:t>: www.google.com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62600" y="1295400"/>
            <a:ext cx="5974080" cy="4807823"/>
          </a:xfrm>
        </p:spPr>
        <p:txBody>
          <a:bodyPr/>
          <a:lstStyle/>
          <a:p>
            <a:r>
              <a:rPr lang="en-US" sz="2800" b="1" dirty="0"/>
              <a:t>query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2800" b="1" dirty="0"/>
              <a:t>subdomain</a:t>
            </a:r>
            <a:r>
              <a:rPr lang="en-US" sz="2800" dirty="0"/>
              <a:t>: www</a:t>
            </a:r>
          </a:p>
          <a:p>
            <a:r>
              <a:rPr lang="en-US" sz="2800" b="1" dirty="0" err="1"/>
              <a:t>parent_domain</a:t>
            </a:r>
            <a:r>
              <a:rPr lang="en-US" sz="2800" dirty="0"/>
              <a:t>: google</a:t>
            </a:r>
          </a:p>
          <a:p>
            <a:r>
              <a:rPr lang="en-US" sz="2800" b="1" dirty="0" err="1"/>
              <a:t>registered_domain</a:t>
            </a:r>
            <a:r>
              <a:rPr lang="en-US" sz="2800" dirty="0"/>
              <a:t>: google.com</a:t>
            </a:r>
          </a:p>
          <a:p>
            <a:r>
              <a:rPr lang="en-US" sz="2800" b="1" dirty="0" err="1"/>
              <a:t>creation_date</a:t>
            </a:r>
            <a:r>
              <a:rPr lang="en-US" sz="2800" dirty="0"/>
              <a:t>: 1997-09-15</a:t>
            </a:r>
          </a:p>
          <a:p>
            <a:r>
              <a:rPr lang="en-US" sz="2800" b="1" dirty="0"/>
              <a:t>tags</a:t>
            </a:r>
            <a:r>
              <a:rPr lang="en-US" sz="2800" dirty="0"/>
              <a:t>: top-1m</a:t>
            </a:r>
          </a:p>
          <a:p>
            <a:r>
              <a:rPr lang="en-US" sz="2800" b="1" dirty="0" err="1"/>
              <a:t>geo.asn</a:t>
            </a:r>
            <a:r>
              <a:rPr lang="en-US" sz="2800" dirty="0"/>
              <a:t>: Google Inc.</a:t>
            </a:r>
          </a:p>
          <a:p>
            <a:r>
              <a:rPr lang="en-US" sz="2800" b="1" dirty="0" err="1"/>
              <a:t>frequency_score</a:t>
            </a:r>
            <a:r>
              <a:rPr lang="en-US" sz="2800" dirty="0"/>
              <a:t>: 18.2778256342</a:t>
            </a:r>
          </a:p>
          <a:p>
            <a:r>
              <a:rPr lang="en-US" sz="2800" b="1" dirty="0" err="1"/>
              <a:t>parent_domain_length</a:t>
            </a:r>
            <a:r>
              <a:rPr lang="en-US" sz="2800" dirty="0"/>
              <a:t>: 6</a:t>
            </a:r>
          </a:p>
        </p:txBody>
      </p:sp>
      <p:sp>
        <p:nvSpPr>
          <p:cNvPr id="10" name="Arrow: Right 9"/>
          <p:cNvSpPr/>
          <p:nvPr/>
        </p:nvSpPr>
        <p:spPr>
          <a:xfrm rot="1249752">
            <a:off x="1062336" y="2279377"/>
            <a:ext cx="4550446" cy="1641911"/>
          </a:xfrm>
          <a:prstGeom prst="rightArrow">
            <a:avLst>
              <a:gd name="adj1" fmla="val 50000"/>
              <a:gd name="adj2" fmla="val 6237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Enriches to this</a:t>
            </a:r>
          </a:p>
        </p:txBody>
      </p:sp>
    </p:spTree>
    <p:extLst>
      <p:ext uri="{BB962C8B-B14F-4D97-AF65-F5344CB8AC3E}">
        <p14:creationId xmlns:p14="http://schemas.microsoft.com/office/powerpoint/2010/main" val="89180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freq_server.py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freq_server.py</a:t>
            </a:r>
            <a:r>
              <a:rPr lang="en-US" dirty="0"/>
              <a:t> is for large scale entropy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Created by Mark Baggett, author of SEC573</a:t>
            </a:r>
          </a:p>
          <a:p>
            <a:r>
              <a:rPr lang="en-US" dirty="0"/>
              <a:t>Manual testing</a:t>
            </a:r>
          </a:p>
          <a:p>
            <a:r>
              <a:rPr lang="en-US" dirty="0"/>
              <a:t>Logstash 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789951"/>
            <a:ext cx="6294044" cy="957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2" y="4128778"/>
            <a:ext cx="10990476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657600" y="2895600"/>
            <a:ext cx="5334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67000" y="3733800"/>
            <a:ext cx="76200" cy="390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3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domain_stats.py</a:t>
            </a:r>
            <a:endParaRPr lang="en-US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 Baggett developed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domain_stats.py</a:t>
            </a:r>
            <a:endParaRPr lang="en-US" baseline="30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Designed for speed and log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on mass domain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Provides </a:t>
            </a:r>
            <a:r>
              <a:rPr lang="en-US" dirty="0" err="1"/>
              <a:t>whois</a:t>
            </a:r>
            <a:r>
              <a:rPr lang="en-US" dirty="0"/>
              <a:t> information like creation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top 1 million lookups (works with Alexa and Cisco)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29333" y="3124200"/>
            <a:ext cx="5933333" cy="1727775"/>
            <a:chOff x="3129333" y="3124200"/>
            <a:chExt cx="5933333" cy="17277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9333" y="3124200"/>
              <a:ext cx="5933333" cy="16571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095999" y="35052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Result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91000" y="42672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61718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Sec511_1_2014_0823.thmx</Template>
  <TotalTime>0</TotalTime>
  <Words>815</Words>
  <Application>Microsoft Office PowerPoint</Application>
  <PresentationFormat>Widescreen</PresentationFormat>
  <Paragraphs>166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Courier New</vt:lpstr>
      <vt:lpstr>Georgia</vt:lpstr>
      <vt:lpstr>Gill Sans MT</vt:lpstr>
      <vt:lpstr>Tahoma</vt:lpstr>
      <vt:lpstr>Times New Roman</vt:lpstr>
      <vt:lpstr>Title Page</vt:lpstr>
      <vt:lpstr>Basic Layout Pages</vt:lpstr>
      <vt:lpstr>PowerPoint Presentation</vt:lpstr>
      <vt:lpstr>SEC555</vt:lpstr>
      <vt:lpstr>About Us</vt:lpstr>
      <vt:lpstr>Welcome!</vt:lpstr>
      <vt:lpstr>Goal of this Webcast</vt:lpstr>
      <vt:lpstr>Log Enrichment and Adding Context</vt:lpstr>
      <vt:lpstr>Ordinary to Extraordinary</vt:lpstr>
      <vt:lpstr>freq_server.py</vt:lpstr>
      <vt:lpstr>domain_stats.py</vt:lpstr>
      <vt:lpstr>Top1M Filtering</vt:lpstr>
      <vt:lpstr>Fuzzy Phishing</vt:lpstr>
      <vt:lpstr>Endpoint Analytics</vt:lpstr>
      <vt:lpstr>Service Creation Gone Bad (Event ID: 7045)</vt:lpstr>
      <vt:lpstr>PowerShell Attacks (Event ID: 4104 or 4688)</vt:lpstr>
      <vt:lpstr>NirSoft USBDeview1</vt:lpstr>
      <vt:lpstr>File Auditing (Event ID 4663)</vt:lpstr>
      <vt:lpstr>Group Querying (Event ID 4662 and 4663)</vt:lpstr>
      <vt:lpstr>HALO (Honeytokens Against Leveraging OSINT)</vt:lpstr>
      <vt:lpstr>Flare</vt:lpstr>
      <vt:lpstr>Untraditional Log Collection</vt:lpstr>
      <vt:lpstr>NXLog AutoConfig</vt:lpstr>
      <vt:lpstr>Traditional vs Network Extraction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SEC555 - The Industry's First SIEM Neutral Training Course</dc:title>
  <dc:subject/>
  <dc:creator/>
  <cp:keywords>555</cp:keywords>
  <dc:description/>
  <cp:lastModifiedBy/>
  <cp:revision>1</cp:revision>
  <dcterms:created xsi:type="dcterms:W3CDTF">2016-12-19T16:03:23Z</dcterms:created>
  <dcterms:modified xsi:type="dcterms:W3CDTF">2017-10-04T00:40:18Z</dcterms:modified>
  <cp:category>Security</cp:category>
</cp:coreProperties>
</file>